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handoutMasterIdLst>
    <p:handoutMasterId r:id="rId31"/>
  </p:handoutMasterIdLst>
  <p:sldIdLst>
    <p:sldId id="405" r:id="rId2"/>
    <p:sldId id="1210" r:id="rId3"/>
    <p:sldId id="1202" r:id="rId4"/>
    <p:sldId id="1201" r:id="rId5"/>
    <p:sldId id="1203" r:id="rId6"/>
    <p:sldId id="1208" r:id="rId7"/>
    <p:sldId id="1200" r:id="rId8"/>
    <p:sldId id="1212" r:id="rId9"/>
    <p:sldId id="1185" r:id="rId10"/>
    <p:sldId id="1199" r:id="rId11"/>
    <p:sldId id="926" r:id="rId12"/>
    <p:sldId id="1204" r:id="rId13"/>
    <p:sldId id="1207" r:id="rId14"/>
    <p:sldId id="1211" r:id="rId15"/>
    <p:sldId id="1206" r:id="rId16"/>
    <p:sldId id="1172" r:id="rId17"/>
    <p:sldId id="1209" r:id="rId18"/>
    <p:sldId id="1205" r:id="rId19"/>
    <p:sldId id="1028" r:id="rId20"/>
    <p:sldId id="1195" r:id="rId21"/>
    <p:sldId id="1085" r:id="rId22"/>
    <p:sldId id="1197" r:id="rId23"/>
    <p:sldId id="1147" r:id="rId24"/>
    <p:sldId id="1082" r:id="rId25"/>
    <p:sldId id="262" r:id="rId26"/>
    <p:sldId id="268" r:id="rId27"/>
    <p:sldId id="267" r:id="rId28"/>
    <p:sldId id="269" r:id="rId29"/>
  </p:sldIdLst>
  <p:sldSz cx="9601200" cy="12801600" type="A3"/>
  <p:notesSz cx="9799638" cy="1435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BC49"/>
    <a:srgbClr val="ADBF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88" autoAdjust="0"/>
    <p:restoredTop sz="94660"/>
  </p:normalViewPr>
  <p:slideViewPr>
    <p:cSldViewPr snapToGrid="0">
      <p:cViewPr varScale="1">
        <p:scale>
          <a:sx n="69" d="100"/>
          <a:sy n="69" d="100"/>
        </p:scale>
        <p:origin x="3030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416"/>
    </p:cViewPr>
  </p:sorterViewPr>
  <p:notesViewPr>
    <p:cSldViewPr snapToGrid="0">
      <p:cViewPr varScale="1">
        <p:scale>
          <a:sx n="97" d="100"/>
          <a:sy n="97" d="100"/>
        </p:scale>
        <p:origin x="353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46510" cy="720282"/>
          </a:xfrm>
          <a:prstGeom prst="rect">
            <a:avLst/>
          </a:prstGeom>
        </p:spPr>
        <p:txBody>
          <a:bodyPr vert="horz" lIns="132094" tIns="66067" rIns="132094" bIns="66067" rtlCol="0"/>
          <a:lstStyle>
            <a:lvl1pPr algn="l">
              <a:defRPr sz="17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550862" y="1"/>
            <a:ext cx="4246510" cy="720282"/>
          </a:xfrm>
          <a:prstGeom prst="rect">
            <a:avLst/>
          </a:prstGeom>
        </p:spPr>
        <p:txBody>
          <a:bodyPr vert="horz" lIns="132094" tIns="66067" rIns="132094" bIns="66067" rtlCol="0"/>
          <a:lstStyle>
            <a:lvl1pPr algn="r">
              <a:defRPr sz="1700"/>
            </a:lvl1pPr>
          </a:lstStyle>
          <a:p>
            <a:fld id="{3086E4DC-876D-4962-A7DA-1228CA06AF9B}" type="datetimeFigureOut">
              <a:rPr lang="de-DE" smtClean="0"/>
              <a:t>28.02.2025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13635488"/>
            <a:ext cx="4246510" cy="720280"/>
          </a:xfrm>
          <a:prstGeom prst="rect">
            <a:avLst/>
          </a:prstGeom>
        </p:spPr>
        <p:txBody>
          <a:bodyPr vert="horz" lIns="132094" tIns="66067" rIns="132094" bIns="66067" rtlCol="0" anchor="b"/>
          <a:lstStyle>
            <a:lvl1pPr algn="l">
              <a:defRPr sz="17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550862" y="13635488"/>
            <a:ext cx="4246510" cy="720280"/>
          </a:xfrm>
          <a:prstGeom prst="rect">
            <a:avLst/>
          </a:prstGeom>
        </p:spPr>
        <p:txBody>
          <a:bodyPr vert="horz" lIns="132094" tIns="66067" rIns="132094" bIns="66067" rtlCol="0" anchor="b"/>
          <a:lstStyle>
            <a:lvl1pPr algn="r">
              <a:defRPr sz="1700"/>
            </a:lvl1pPr>
          </a:lstStyle>
          <a:p>
            <a:fld id="{3C742F57-CE4A-4248-813B-1CAB936FBB0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8056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245499" cy="718592"/>
          </a:xfrm>
          <a:prstGeom prst="rect">
            <a:avLst/>
          </a:prstGeom>
        </p:spPr>
        <p:txBody>
          <a:bodyPr vert="horz" lIns="132094" tIns="66067" rIns="132094" bIns="66067" rtlCol="0"/>
          <a:lstStyle>
            <a:lvl1pPr algn="l">
              <a:defRPr sz="17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551807" y="2"/>
            <a:ext cx="4245499" cy="718592"/>
          </a:xfrm>
          <a:prstGeom prst="rect">
            <a:avLst/>
          </a:prstGeom>
        </p:spPr>
        <p:txBody>
          <a:bodyPr vert="horz" lIns="132094" tIns="66067" rIns="132094" bIns="66067" rtlCol="0"/>
          <a:lstStyle>
            <a:lvl1pPr algn="r">
              <a:defRPr sz="1700"/>
            </a:lvl1pPr>
          </a:lstStyle>
          <a:p>
            <a:fld id="{4501D4EA-DCF9-4821-82FA-9A4B046F395D}" type="datetimeFigureOut">
              <a:rPr lang="de-DE" smtClean="0"/>
              <a:t>28.02.2025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082925" y="1795463"/>
            <a:ext cx="3633788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094" tIns="66067" rIns="132094" bIns="66067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79732" y="6908275"/>
            <a:ext cx="7840177" cy="5652309"/>
          </a:xfrm>
          <a:prstGeom prst="rect">
            <a:avLst/>
          </a:prstGeom>
        </p:spPr>
        <p:txBody>
          <a:bodyPr vert="horz" lIns="132094" tIns="66067" rIns="132094" bIns="66067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13637171"/>
            <a:ext cx="4245499" cy="718592"/>
          </a:xfrm>
          <a:prstGeom prst="rect">
            <a:avLst/>
          </a:prstGeom>
        </p:spPr>
        <p:txBody>
          <a:bodyPr vert="horz" lIns="132094" tIns="66067" rIns="132094" bIns="66067" rtlCol="0" anchor="b"/>
          <a:lstStyle>
            <a:lvl1pPr algn="l">
              <a:defRPr sz="17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551807" y="13637171"/>
            <a:ext cx="4245499" cy="718592"/>
          </a:xfrm>
          <a:prstGeom prst="rect">
            <a:avLst/>
          </a:prstGeom>
        </p:spPr>
        <p:txBody>
          <a:bodyPr vert="horz" lIns="132094" tIns="66067" rIns="132094" bIns="66067" rtlCol="0" anchor="b"/>
          <a:lstStyle>
            <a:lvl1pPr algn="r">
              <a:defRPr sz="1700"/>
            </a:lvl1pPr>
          </a:lstStyle>
          <a:p>
            <a:fld id="{AF3F7983-9C25-48B8-9B58-0C017AD21E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0397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Hallo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60084" y="129246"/>
            <a:ext cx="8281035" cy="1529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645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rafik 3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2" r="24433"/>
          <a:stretch/>
        </p:blipFill>
        <p:spPr>
          <a:xfrm>
            <a:off x="0" y="0"/>
            <a:ext cx="9601200" cy="12801600"/>
          </a:xfrm>
          <a:prstGeom prst="rect">
            <a:avLst/>
          </a:prstGeom>
        </p:spPr>
      </p:pic>
      <p:sp>
        <p:nvSpPr>
          <p:cNvPr id="4" name="Rechteck 3"/>
          <p:cNvSpPr/>
          <p:nvPr userDrawn="1"/>
        </p:nvSpPr>
        <p:spPr>
          <a:xfrm>
            <a:off x="0" y="-3"/>
            <a:ext cx="9620251" cy="12801599"/>
          </a:xfrm>
          <a:prstGeom prst="rect">
            <a:avLst/>
          </a:prstGeom>
          <a:solidFill>
            <a:srgbClr val="98BC49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50" y="11813963"/>
            <a:ext cx="3349089" cy="690203"/>
          </a:xfrm>
          <a:prstGeom prst="rect">
            <a:avLst/>
          </a:prstGeom>
        </p:spPr>
      </p:pic>
      <p:sp>
        <p:nvSpPr>
          <p:cNvPr id="2" name="Textfeld 1"/>
          <p:cNvSpPr txBox="1"/>
          <p:nvPr userDrawn="1"/>
        </p:nvSpPr>
        <p:spPr>
          <a:xfrm>
            <a:off x="252632" y="5492856"/>
            <a:ext cx="91149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600" dirty="0">
                <a:solidFill>
                  <a:schemeClr val="bg1"/>
                </a:solidFill>
                <a:latin typeface="Handscript" panose="02000500000000000000" pitchFamily="2" charset="0"/>
              </a:rPr>
              <a:t>Radio</a:t>
            </a:r>
            <a:r>
              <a:rPr lang="de-DE" sz="9600" baseline="0" dirty="0">
                <a:solidFill>
                  <a:schemeClr val="bg1"/>
                </a:solidFill>
                <a:latin typeface="Handscript" panose="02000500000000000000" pitchFamily="2" charset="0"/>
              </a:rPr>
              <a:t>/</a:t>
            </a:r>
            <a:r>
              <a:rPr lang="de-DE" sz="9600" dirty="0">
                <a:solidFill>
                  <a:schemeClr val="bg1"/>
                </a:solidFill>
                <a:latin typeface="Handscript" panose="02000500000000000000" pitchFamily="2" charset="0"/>
              </a:rPr>
              <a:t>Fernsehen</a:t>
            </a:r>
            <a:endParaRPr lang="de-DE" sz="1800" dirty="0">
              <a:solidFill>
                <a:schemeClr val="bg1"/>
              </a:solidFill>
              <a:latin typeface="Handscript" panose="02000500000000000000" pitchFamily="2" charset="0"/>
            </a:endParaRPr>
          </a:p>
          <a:p>
            <a:endParaRPr lang="de-DE" sz="1600" dirty="0">
              <a:latin typeface="Bahnschrift" panose="020B0502040204020203" pitchFamily="34" charset="0"/>
            </a:endParaRPr>
          </a:p>
        </p:txBody>
      </p:sp>
      <p:grpSp>
        <p:nvGrpSpPr>
          <p:cNvPr id="37" name="Gruppieren 36"/>
          <p:cNvGrpSpPr/>
          <p:nvPr userDrawn="1"/>
        </p:nvGrpSpPr>
        <p:grpSpPr>
          <a:xfrm>
            <a:off x="-828043" y="-540258"/>
            <a:ext cx="11276334" cy="3613858"/>
            <a:chOff x="-950214" y="-532638"/>
            <a:chExt cx="11276334" cy="3613858"/>
          </a:xfrm>
        </p:grpSpPr>
        <p:pic>
          <p:nvPicPr>
            <p:cNvPr id="23" name="Grafik 2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8715" y="-518780"/>
              <a:ext cx="3600000" cy="3600000"/>
            </a:xfrm>
            <a:prstGeom prst="rect">
              <a:avLst/>
            </a:prstGeom>
          </p:spPr>
        </p:pic>
        <p:grpSp>
          <p:nvGrpSpPr>
            <p:cNvPr id="36" name="Gruppieren 35"/>
            <p:cNvGrpSpPr/>
            <p:nvPr userDrawn="1"/>
          </p:nvGrpSpPr>
          <p:grpSpPr>
            <a:xfrm>
              <a:off x="-950214" y="-532638"/>
              <a:ext cx="11276334" cy="3606929"/>
              <a:chOff x="-1041654" y="-2179940"/>
              <a:chExt cx="11276334" cy="3606929"/>
            </a:xfrm>
          </p:grpSpPr>
          <p:pic>
            <p:nvPicPr>
              <p:cNvPr id="24" name="Grafik 23"/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4680" y="-2173011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25" name="Grafik 24"/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1294" y="-2179938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27" name="Grafik 26"/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6323" y="-2179940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30" name="Grafik 29"/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3691" y="-2179937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31" name="Grafik 30"/>
              <p:cNvPicPr>
                <a:picLocks noChangeAspect="1"/>
              </p:cNvPicPr>
              <p:nvPr userDrawn="1"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041654" y="-2179936"/>
                <a:ext cx="3600000" cy="360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00657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5" t="15314" r="19448" b="19582"/>
          <a:stretch/>
        </p:blipFill>
        <p:spPr>
          <a:xfrm>
            <a:off x="0" y="-3"/>
            <a:ext cx="9601200" cy="12801600"/>
          </a:xfrm>
          <a:prstGeom prst="rect">
            <a:avLst/>
          </a:prstGeom>
        </p:spPr>
      </p:pic>
      <p:sp>
        <p:nvSpPr>
          <p:cNvPr id="4" name="Rechteck 3"/>
          <p:cNvSpPr/>
          <p:nvPr userDrawn="1"/>
        </p:nvSpPr>
        <p:spPr>
          <a:xfrm>
            <a:off x="-21046" y="-2"/>
            <a:ext cx="9620251" cy="12801599"/>
          </a:xfrm>
          <a:prstGeom prst="rect">
            <a:avLst/>
          </a:prstGeom>
          <a:solidFill>
            <a:srgbClr val="98BC49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50" y="11813963"/>
            <a:ext cx="3349089" cy="690203"/>
          </a:xfrm>
          <a:prstGeom prst="rect">
            <a:avLst/>
          </a:prstGeom>
        </p:spPr>
      </p:pic>
      <p:sp>
        <p:nvSpPr>
          <p:cNvPr id="2" name="Textfeld 1"/>
          <p:cNvSpPr txBox="1"/>
          <p:nvPr userDrawn="1"/>
        </p:nvSpPr>
        <p:spPr>
          <a:xfrm>
            <a:off x="252632" y="5492856"/>
            <a:ext cx="91149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600" dirty="0">
                <a:solidFill>
                  <a:schemeClr val="bg1"/>
                </a:solidFill>
                <a:latin typeface="Handscript" panose="02000500000000000000" pitchFamily="2" charset="0"/>
              </a:rPr>
              <a:t>Genuss</a:t>
            </a:r>
            <a:r>
              <a:rPr lang="de-DE" sz="9600" baseline="0" dirty="0">
                <a:solidFill>
                  <a:schemeClr val="bg1"/>
                </a:solidFill>
                <a:latin typeface="Handscript" panose="02000500000000000000" pitchFamily="2" charset="0"/>
              </a:rPr>
              <a:t> auf steirisch</a:t>
            </a:r>
            <a:endParaRPr lang="de-DE" sz="1800" dirty="0">
              <a:solidFill>
                <a:schemeClr val="bg1"/>
              </a:solidFill>
              <a:latin typeface="Handscript" panose="02000500000000000000" pitchFamily="2" charset="0"/>
            </a:endParaRPr>
          </a:p>
          <a:p>
            <a:endParaRPr lang="de-DE" sz="1600" dirty="0">
              <a:latin typeface="Bahnschrift" panose="020B0502040204020203" pitchFamily="34" charset="0"/>
            </a:endParaRPr>
          </a:p>
        </p:txBody>
      </p:sp>
      <p:grpSp>
        <p:nvGrpSpPr>
          <p:cNvPr id="37" name="Gruppieren 36"/>
          <p:cNvGrpSpPr/>
          <p:nvPr userDrawn="1"/>
        </p:nvGrpSpPr>
        <p:grpSpPr>
          <a:xfrm>
            <a:off x="-828043" y="-540258"/>
            <a:ext cx="11276334" cy="3613858"/>
            <a:chOff x="-950214" y="-532638"/>
            <a:chExt cx="11276334" cy="3613858"/>
          </a:xfrm>
        </p:grpSpPr>
        <p:pic>
          <p:nvPicPr>
            <p:cNvPr id="23" name="Grafik 2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8715" y="-518780"/>
              <a:ext cx="3600000" cy="3600000"/>
            </a:xfrm>
            <a:prstGeom prst="rect">
              <a:avLst/>
            </a:prstGeom>
          </p:spPr>
        </p:pic>
        <p:grpSp>
          <p:nvGrpSpPr>
            <p:cNvPr id="36" name="Gruppieren 35"/>
            <p:cNvGrpSpPr/>
            <p:nvPr userDrawn="1"/>
          </p:nvGrpSpPr>
          <p:grpSpPr>
            <a:xfrm>
              <a:off x="-950214" y="-532638"/>
              <a:ext cx="11276334" cy="3606929"/>
              <a:chOff x="-1041654" y="-2179940"/>
              <a:chExt cx="11276334" cy="3606929"/>
            </a:xfrm>
          </p:grpSpPr>
          <p:pic>
            <p:nvPicPr>
              <p:cNvPr id="24" name="Grafik 23"/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4680" y="-2173011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25" name="Grafik 24"/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1294" y="-2179938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27" name="Grafik 26"/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6323" y="-2179940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30" name="Grafik 29"/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3691" y="-2179937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31" name="Grafik 30"/>
              <p:cNvPicPr>
                <a:picLocks noChangeAspect="1"/>
              </p:cNvPicPr>
              <p:nvPr userDrawn="1"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041654" y="-2179936"/>
                <a:ext cx="3600000" cy="360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992229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5" t="15314" r="19448" b="19582"/>
          <a:stretch/>
        </p:blipFill>
        <p:spPr>
          <a:xfrm>
            <a:off x="0" y="0"/>
            <a:ext cx="9601200" cy="12801600"/>
          </a:xfrm>
          <a:prstGeom prst="rect">
            <a:avLst/>
          </a:prstGeom>
        </p:spPr>
      </p:pic>
      <p:sp>
        <p:nvSpPr>
          <p:cNvPr id="4" name="Rechteck 3"/>
          <p:cNvSpPr/>
          <p:nvPr userDrawn="1"/>
        </p:nvSpPr>
        <p:spPr>
          <a:xfrm>
            <a:off x="-19051" y="1"/>
            <a:ext cx="9620251" cy="12801599"/>
          </a:xfrm>
          <a:prstGeom prst="rect">
            <a:avLst/>
          </a:prstGeom>
          <a:solidFill>
            <a:srgbClr val="98BC49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50" y="11813963"/>
            <a:ext cx="3349089" cy="690203"/>
          </a:xfrm>
          <a:prstGeom prst="rect">
            <a:avLst/>
          </a:prstGeom>
        </p:spPr>
      </p:pic>
      <p:sp>
        <p:nvSpPr>
          <p:cNvPr id="2" name="Textfeld 1"/>
          <p:cNvSpPr txBox="1"/>
          <p:nvPr userDrawn="1"/>
        </p:nvSpPr>
        <p:spPr>
          <a:xfrm>
            <a:off x="243108" y="5492855"/>
            <a:ext cx="91149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600" dirty="0">
                <a:solidFill>
                  <a:schemeClr val="bg1"/>
                </a:solidFill>
                <a:latin typeface="Handscript" panose="02000500000000000000" pitchFamily="2" charset="0"/>
              </a:rPr>
              <a:t>Landesweite</a:t>
            </a:r>
            <a:r>
              <a:rPr lang="de-DE" sz="9600" baseline="0" dirty="0">
                <a:solidFill>
                  <a:schemeClr val="bg1"/>
                </a:solidFill>
                <a:latin typeface="Handscript" panose="02000500000000000000" pitchFamily="2" charset="0"/>
              </a:rPr>
              <a:t>   Medien</a:t>
            </a:r>
            <a:endParaRPr lang="de-DE" sz="1800" dirty="0">
              <a:solidFill>
                <a:schemeClr val="bg1"/>
              </a:solidFill>
              <a:latin typeface="Handscript" panose="02000500000000000000" pitchFamily="2" charset="0"/>
            </a:endParaRPr>
          </a:p>
          <a:p>
            <a:endParaRPr lang="de-DE" sz="1600" dirty="0">
              <a:latin typeface="Bahnschrift" panose="020B0502040204020203" pitchFamily="34" charset="0"/>
            </a:endParaRPr>
          </a:p>
        </p:txBody>
      </p:sp>
      <p:grpSp>
        <p:nvGrpSpPr>
          <p:cNvPr id="37" name="Gruppieren 36"/>
          <p:cNvGrpSpPr/>
          <p:nvPr userDrawn="1"/>
        </p:nvGrpSpPr>
        <p:grpSpPr>
          <a:xfrm>
            <a:off x="-828043" y="-540258"/>
            <a:ext cx="11276334" cy="3613858"/>
            <a:chOff x="-950214" y="-532638"/>
            <a:chExt cx="11276334" cy="3613858"/>
          </a:xfrm>
        </p:grpSpPr>
        <p:pic>
          <p:nvPicPr>
            <p:cNvPr id="23" name="Grafik 2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8715" y="-518780"/>
              <a:ext cx="3600000" cy="3600000"/>
            </a:xfrm>
            <a:prstGeom prst="rect">
              <a:avLst/>
            </a:prstGeom>
          </p:spPr>
        </p:pic>
        <p:grpSp>
          <p:nvGrpSpPr>
            <p:cNvPr id="36" name="Gruppieren 35"/>
            <p:cNvGrpSpPr/>
            <p:nvPr userDrawn="1"/>
          </p:nvGrpSpPr>
          <p:grpSpPr>
            <a:xfrm>
              <a:off x="-950214" y="-532638"/>
              <a:ext cx="11276334" cy="3606929"/>
              <a:chOff x="-1041654" y="-2179940"/>
              <a:chExt cx="11276334" cy="3606929"/>
            </a:xfrm>
          </p:grpSpPr>
          <p:pic>
            <p:nvPicPr>
              <p:cNvPr id="24" name="Grafik 23"/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4680" y="-2173011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25" name="Grafik 24"/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1294" y="-2179938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27" name="Grafik 26"/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6323" y="-2179940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30" name="Grafik 29"/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3691" y="-2179937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31" name="Grafik 30"/>
              <p:cNvPicPr>
                <a:picLocks noChangeAspect="1"/>
              </p:cNvPicPr>
              <p:nvPr userDrawn="1"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041654" y="-2179936"/>
                <a:ext cx="3600000" cy="360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47047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05" t="147" r="9538" b="8373"/>
          <a:stretch/>
        </p:blipFill>
        <p:spPr>
          <a:xfrm>
            <a:off x="0" y="0"/>
            <a:ext cx="9601200" cy="12801600"/>
          </a:xfrm>
          <a:prstGeom prst="rect">
            <a:avLst/>
          </a:prstGeom>
        </p:spPr>
      </p:pic>
      <p:sp>
        <p:nvSpPr>
          <p:cNvPr id="4" name="Rechteck 3"/>
          <p:cNvSpPr/>
          <p:nvPr userDrawn="1"/>
        </p:nvSpPr>
        <p:spPr>
          <a:xfrm>
            <a:off x="-19051" y="1"/>
            <a:ext cx="9620251" cy="12801599"/>
          </a:xfrm>
          <a:prstGeom prst="rect">
            <a:avLst/>
          </a:prstGeom>
          <a:solidFill>
            <a:srgbClr val="98BC49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50" y="11813963"/>
            <a:ext cx="3349089" cy="690203"/>
          </a:xfrm>
          <a:prstGeom prst="rect">
            <a:avLst/>
          </a:prstGeom>
        </p:spPr>
      </p:pic>
      <p:sp>
        <p:nvSpPr>
          <p:cNvPr id="2" name="Textfeld 1"/>
          <p:cNvSpPr txBox="1"/>
          <p:nvPr userDrawn="1"/>
        </p:nvSpPr>
        <p:spPr>
          <a:xfrm>
            <a:off x="252632" y="5492856"/>
            <a:ext cx="9114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600" dirty="0">
                <a:solidFill>
                  <a:schemeClr val="bg1"/>
                </a:solidFill>
                <a:latin typeface="Handscript" panose="02000500000000000000" pitchFamily="2" charset="0"/>
              </a:rPr>
              <a:t>Regionale   Medien</a:t>
            </a:r>
            <a:endParaRPr lang="de-DE" sz="1600" dirty="0">
              <a:latin typeface="Bahnschrift" panose="020B0502040204020203" pitchFamily="34" charset="0"/>
            </a:endParaRPr>
          </a:p>
        </p:txBody>
      </p:sp>
      <p:grpSp>
        <p:nvGrpSpPr>
          <p:cNvPr id="37" name="Gruppieren 36"/>
          <p:cNvGrpSpPr/>
          <p:nvPr userDrawn="1"/>
        </p:nvGrpSpPr>
        <p:grpSpPr>
          <a:xfrm>
            <a:off x="-828043" y="-540258"/>
            <a:ext cx="11276334" cy="3613858"/>
            <a:chOff x="-950214" y="-532638"/>
            <a:chExt cx="11276334" cy="3613858"/>
          </a:xfrm>
        </p:grpSpPr>
        <p:pic>
          <p:nvPicPr>
            <p:cNvPr id="23" name="Grafik 2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8715" y="-518780"/>
              <a:ext cx="3600000" cy="3600000"/>
            </a:xfrm>
            <a:prstGeom prst="rect">
              <a:avLst/>
            </a:prstGeom>
          </p:spPr>
        </p:pic>
        <p:grpSp>
          <p:nvGrpSpPr>
            <p:cNvPr id="36" name="Gruppieren 35"/>
            <p:cNvGrpSpPr/>
            <p:nvPr userDrawn="1"/>
          </p:nvGrpSpPr>
          <p:grpSpPr>
            <a:xfrm>
              <a:off x="-950214" y="-532638"/>
              <a:ext cx="11276334" cy="3606929"/>
              <a:chOff x="-1041654" y="-2179940"/>
              <a:chExt cx="11276334" cy="3606929"/>
            </a:xfrm>
          </p:grpSpPr>
          <p:pic>
            <p:nvPicPr>
              <p:cNvPr id="24" name="Grafik 23"/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4680" y="-2173011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25" name="Grafik 24"/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1294" y="-2179938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27" name="Grafik 26"/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6323" y="-2179940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30" name="Grafik 29"/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3691" y="-2179937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31" name="Grafik 30"/>
              <p:cNvPicPr>
                <a:picLocks noChangeAspect="1"/>
              </p:cNvPicPr>
              <p:nvPr userDrawn="1"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041654" y="-2179936"/>
                <a:ext cx="3600000" cy="360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76227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9" r="24752"/>
          <a:stretch/>
        </p:blipFill>
        <p:spPr>
          <a:xfrm>
            <a:off x="0" y="0"/>
            <a:ext cx="9601200" cy="12801599"/>
          </a:xfrm>
          <a:prstGeom prst="rect">
            <a:avLst/>
          </a:prstGeom>
        </p:spPr>
      </p:pic>
      <p:sp>
        <p:nvSpPr>
          <p:cNvPr id="4" name="Rechteck 3"/>
          <p:cNvSpPr/>
          <p:nvPr userDrawn="1"/>
        </p:nvSpPr>
        <p:spPr>
          <a:xfrm>
            <a:off x="-9526" y="1"/>
            <a:ext cx="9620251" cy="12801599"/>
          </a:xfrm>
          <a:prstGeom prst="rect">
            <a:avLst/>
          </a:prstGeom>
          <a:solidFill>
            <a:srgbClr val="98BC49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50" y="11813963"/>
            <a:ext cx="3349089" cy="690203"/>
          </a:xfrm>
          <a:prstGeom prst="rect">
            <a:avLst/>
          </a:prstGeom>
        </p:spPr>
      </p:pic>
      <p:sp>
        <p:nvSpPr>
          <p:cNvPr id="2" name="Textfeld 1"/>
          <p:cNvSpPr txBox="1"/>
          <p:nvPr userDrawn="1"/>
        </p:nvSpPr>
        <p:spPr>
          <a:xfrm>
            <a:off x="252632" y="5492856"/>
            <a:ext cx="9114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600" dirty="0">
                <a:solidFill>
                  <a:schemeClr val="bg1"/>
                </a:solidFill>
                <a:latin typeface="Handscript" panose="02000500000000000000" pitchFamily="2" charset="0"/>
              </a:rPr>
              <a:t>Agrar</a:t>
            </a:r>
            <a:r>
              <a:rPr lang="de-DE" sz="9600" baseline="0" dirty="0">
                <a:solidFill>
                  <a:schemeClr val="bg1"/>
                </a:solidFill>
                <a:latin typeface="Handscript" panose="02000500000000000000" pitchFamily="2" charset="0"/>
              </a:rPr>
              <a:t>m</a:t>
            </a:r>
            <a:r>
              <a:rPr lang="de-DE" sz="9600" dirty="0">
                <a:solidFill>
                  <a:schemeClr val="bg1"/>
                </a:solidFill>
                <a:latin typeface="Handscript" panose="02000500000000000000" pitchFamily="2" charset="0"/>
              </a:rPr>
              <a:t>edien</a:t>
            </a:r>
            <a:endParaRPr lang="de-DE" sz="1600" dirty="0">
              <a:latin typeface="Bahnschrift" panose="020B0502040204020203" pitchFamily="34" charset="0"/>
            </a:endParaRPr>
          </a:p>
        </p:txBody>
      </p:sp>
      <p:grpSp>
        <p:nvGrpSpPr>
          <p:cNvPr id="37" name="Gruppieren 36"/>
          <p:cNvGrpSpPr/>
          <p:nvPr userDrawn="1"/>
        </p:nvGrpSpPr>
        <p:grpSpPr>
          <a:xfrm>
            <a:off x="-828043" y="-540258"/>
            <a:ext cx="11276334" cy="3613858"/>
            <a:chOff x="-950214" y="-532638"/>
            <a:chExt cx="11276334" cy="3613858"/>
          </a:xfrm>
        </p:grpSpPr>
        <p:pic>
          <p:nvPicPr>
            <p:cNvPr id="23" name="Grafik 2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8715" y="-518780"/>
              <a:ext cx="3600000" cy="3600000"/>
            </a:xfrm>
            <a:prstGeom prst="rect">
              <a:avLst/>
            </a:prstGeom>
          </p:spPr>
        </p:pic>
        <p:grpSp>
          <p:nvGrpSpPr>
            <p:cNvPr id="36" name="Gruppieren 35"/>
            <p:cNvGrpSpPr/>
            <p:nvPr userDrawn="1"/>
          </p:nvGrpSpPr>
          <p:grpSpPr>
            <a:xfrm>
              <a:off x="-950214" y="-532638"/>
              <a:ext cx="11276334" cy="3606929"/>
              <a:chOff x="-1041654" y="-2179940"/>
              <a:chExt cx="11276334" cy="3606929"/>
            </a:xfrm>
          </p:grpSpPr>
          <p:pic>
            <p:nvPicPr>
              <p:cNvPr id="24" name="Grafik 23"/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4680" y="-2173011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25" name="Grafik 24"/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1294" y="-2179938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27" name="Grafik 26"/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6323" y="-2179940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30" name="Grafik 29"/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3691" y="-2179937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31" name="Grafik 30"/>
              <p:cNvPicPr>
                <a:picLocks noChangeAspect="1"/>
              </p:cNvPicPr>
              <p:nvPr userDrawn="1"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041654" y="-2179936"/>
                <a:ext cx="3600000" cy="360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54549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7" r="28745"/>
          <a:stretch/>
        </p:blipFill>
        <p:spPr>
          <a:xfrm>
            <a:off x="0" y="1"/>
            <a:ext cx="9601200" cy="12801599"/>
          </a:xfrm>
          <a:prstGeom prst="rect">
            <a:avLst/>
          </a:prstGeom>
        </p:spPr>
      </p:pic>
      <p:sp>
        <p:nvSpPr>
          <p:cNvPr id="4" name="Rechteck 3"/>
          <p:cNvSpPr/>
          <p:nvPr userDrawn="1"/>
        </p:nvSpPr>
        <p:spPr>
          <a:xfrm>
            <a:off x="0" y="0"/>
            <a:ext cx="9620251" cy="12801599"/>
          </a:xfrm>
          <a:prstGeom prst="rect">
            <a:avLst/>
          </a:prstGeom>
          <a:solidFill>
            <a:srgbClr val="98BC49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50" y="11813963"/>
            <a:ext cx="3349089" cy="690203"/>
          </a:xfrm>
          <a:prstGeom prst="rect">
            <a:avLst/>
          </a:prstGeom>
        </p:spPr>
      </p:pic>
      <p:sp>
        <p:nvSpPr>
          <p:cNvPr id="2" name="Textfeld 1"/>
          <p:cNvSpPr txBox="1"/>
          <p:nvPr userDrawn="1"/>
        </p:nvSpPr>
        <p:spPr>
          <a:xfrm>
            <a:off x="252632" y="5492856"/>
            <a:ext cx="9114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600" dirty="0">
                <a:solidFill>
                  <a:schemeClr val="bg1"/>
                </a:solidFill>
                <a:latin typeface="Handscript" panose="02000500000000000000" pitchFamily="2" charset="0"/>
              </a:rPr>
              <a:t>Online  </a:t>
            </a:r>
            <a:r>
              <a:rPr lang="de-DE" sz="9600" baseline="0" dirty="0">
                <a:solidFill>
                  <a:schemeClr val="bg1"/>
                </a:solidFill>
                <a:latin typeface="Handscript" panose="02000500000000000000" pitchFamily="2" charset="0"/>
              </a:rPr>
              <a:t> Medien</a:t>
            </a:r>
            <a:endParaRPr lang="de-DE" sz="1600" dirty="0">
              <a:latin typeface="Bahnschrift" panose="020B0502040204020203" pitchFamily="34" charset="0"/>
            </a:endParaRPr>
          </a:p>
        </p:txBody>
      </p:sp>
      <p:grpSp>
        <p:nvGrpSpPr>
          <p:cNvPr id="37" name="Gruppieren 36"/>
          <p:cNvGrpSpPr/>
          <p:nvPr userDrawn="1"/>
        </p:nvGrpSpPr>
        <p:grpSpPr>
          <a:xfrm>
            <a:off x="-828043" y="-540258"/>
            <a:ext cx="11276334" cy="3613858"/>
            <a:chOff x="-950214" y="-532638"/>
            <a:chExt cx="11276334" cy="3613858"/>
          </a:xfrm>
        </p:grpSpPr>
        <p:pic>
          <p:nvPicPr>
            <p:cNvPr id="23" name="Grafik 2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8715" y="-518780"/>
              <a:ext cx="3600000" cy="3600000"/>
            </a:xfrm>
            <a:prstGeom prst="rect">
              <a:avLst/>
            </a:prstGeom>
          </p:spPr>
        </p:pic>
        <p:grpSp>
          <p:nvGrpSpPr>
            <p:cNvPr id="36" name="Gruppieren 35"/>
            <p:cNvGrpSpPr/>
            <p:nvPr userDrawn="1"/>
          </p:nvGrpSpPr>
          <p:grpSpPr>
            <a:xfrm>
              <a:off x="-950214" y="-532638"/>
              <a:ext cx="11276334" cy="3606929"/>
              <a:chOff x="-1041654" y="-2179940"/>
              <a:chExt cx="11276334" cy="3606929"/>
            </a:xfrm>
          </p:grpSpPr>
          <p:pic>
            <p:nvPicPr>
              <p:cNvPr id="24" name="Grafik 23"/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4680" y="-2173011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25" name="Grafik 24"/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1294" y="-2179938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27" name="Grafik 26"/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6323" y="-2179940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30" name="Grafik 29"/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3691" y="-2179937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31" name="Grafik 30"/>
              <p:cNvPicPr>
                <a:picLocks noChangeAspect="1"/>
              </p:cNvPicPr>
              <p:nvPr userDrawn="1"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041654" y="-2179936"/>
                <a:ext cx="3600000" cy="360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50422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4" t="255" r="1112" b="25193"/>
          <a:stretch/>
        </p:blipFill>
        <p:spPr>
          <a:xfrm>
            <a:off x="0" y="0"/>
            <a:ext cx="9601200" cy="12801600"/>
          </a:xfrm>
          <a:prstGeom prst="rect">
            <a:avLst/>
          </a:prstGeom>
        </p:spPr>
      </p:pic>
      <p:sp>
        <p:nvSpPr>
          <p:cNvPr id="4" name="Rechteck 3"/>
          <p:cNvSpPr/>
          <p:nvPr userDrawn="1"/>
        </p:nvSpPr>
        <p:spPr>
          <a:xfrm>
            <a:off x="0" y="1"/>
            <a:ext cx="9620251" cy="12801599"/>
          </a:xfrm>
          <a:prstGeom prst="rect">
            <a:avLst/>
          </a:prstGeom>
          <a:solidFill>
            <a:srgbClr val="98BC49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50" y="11813963"/>
            <a:ext cx="3349089" cy="690203"/>
          </a:xfrm>
          <a:prstGeom prst="rect">
            <a:avLst/>
          </a:prstGeom>
        </p:spPr>
      </p:pic>
      <p:sp>
        <p:nvSpPr>
          <p:cNvPr id="2" name="Textfeld 1"/>
          <p:cNvSpPr txBox="1"/>
          <p:nvPr userDrawn="1"/>
        </p:nvSpPr>
        <p:spPr>
          <a:xfrm>
            <a:off x="252632" y="5492856"/>
            <a:ext cx="9114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600" dirty="0">
                <a:solidFill>
                  <a:schemeClr val="bg1"/>
                </a:solidFill>
                <a:latin typeface="Handscript" panose="02000500000000000000" pitchFamily="2" charset="0"/>
              </a:rPr>
              <a:t>Online</a:t>
            </a:r>
            <a:r>
              <a:rPr lang="de-DE" sz="9600" baseline="0" dirty="0">
                <a:solidFill>
                  <a:schemeClr val="bg1"/>
                </a:solidFill>
                <a:latin typeface="Handscript" panose="02000500000000000000" pitchFamily="2" charset="0"/>
              </a:rPr>
              <a:t> </a:t>
            </a:r>
            <a:r>
              <a:rPr lang="de-DE" sz="9600" dirty="0">
                <a:solidFill>
                  <a:schemeClr val="bg1"/>
                </a:solidFill>
                <a:latin typeface="Handscript" panose="02000500000000000000" pitchFamily="2" charset="0"/>
              </a:rPr>
              <a:t>Plattformen</a:t>
            </a:r>
            <a:endParaRPr lang="de-DE" sz="1600" dirty="0">
              <a:latin typeface="Bahnschrift" panose="020B0502040204020203" pitchFamily="34" charset="0"/>
            </a:endParaRPr>
          </a:p>
        </p:txBody>
      </p:sp>
      <p:grpSp>
        <p:nvGrpSpPr>
          <p:cNvPr id="37" name="Gruppieren 36"/>
          <p:cNvGrpSpPr/>
          <p:nvPr userDrawn="1"/>
        </p:nvGrpSpPr>
        <p:grpSpPr>
          <a:xfrm>
            <a:off x="-828043" y="-540258"/>
            <a:ext cx="11276334" cy="3613858"/>
            <a:chOff x="-950214" y="-532638"/>
            <a:chExt cx="11276334" cy="3613858"/>
          </a:xfrm>
        </p:grpSpPr>
        <p:pic>
          <p:nvPicPr>
            <p:cNvPr id="23" name="Grafik 2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8715" y="-518780"/>
              <a:ext cx="3600000" cy="3600000"/>
            </a:xfrm>
            <a:prstGeom prst="rect">
              <a:avLst/>
            </a:prstGeom>
          </p:spPr>
        </p:pic>
        <p:grpSp>
          <p:nvGrpSpPr>
            <p:cNvPr id="36" name="Gruppieren 35"/>
            <p:cNvGrpSpPr/>
            <p:nvPr userDrawn="1"/>
          </p:nvGrpSpPr>
          <p:grpSpPr>
            <a:xfrm>
              <a:off x="-950214" y="-532638"/>
              <a:ext cx="11276334" cy="3606929"/>
              <a:chOff x="-1041654" y="-2179940"/>
              <a:chExt cx="11276334" cy="3606929"/>
            </a:xfrm>
          </p:grpSpPr>
          <p:pic>
            <p:nvPicPr>
              <p:cNvPr id="24" name="Grafik 23"/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4680" y="-2173011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25" name="Grafik 24"/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1294" y="-2179938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27" name="Grafik 26"/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6323" y="-2179940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30" name="Grafik 29"/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3691" y="-2179937"/>
                <a:ext cx="3600000" cy="3600000"/>
              </a:xfrm>
              <a:prstGeom prst="rect">
                <a:avLst/>
              </a:prstGeom>
            </p:spPr>
          </p:pic>
          <p:pic>
            <p:nvPicPr>
              <p:cNvPr id="31" name="Grafik 30"/>
              <p:cNvPicPr>
                <a:picLocks noChangeAspect="1"/>
              </p:cNvPicPr>
              <p:nvPr userDrawn="1"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041654" y="-2179936"/>
                <a:ext cx="3600000" cy="360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7771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2"/>
            <a:ext cx="9601200" cy="1801912"/>
          </a:xfrm>
          <a:prstGeom prst="rect">
            <a:avLst/>
          </a:prstGeom>
          <a:solidFill>
            <a:srgbClr val="98B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4" y="136274"/>
            <a:ext cx="8281035" cy="1529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0084" y="12160368"/>
            <a:ext cx="5760720" cy="3863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Line 13"/>
          <p:cNvSpPr>
            <a:spLocks noChangeShapeType="1"/>
          </p:cNvSpPr>
          <p:nvPr userDrawn="1"/>
        </p:nvSpPr>
        <p:spPr bwMode="auto">
          <a:xfrm>
            <a:off x="660084" y="12160368"/>
            <a:ext cx="576072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lnSpc>
                <a:spcPct val="95000"/>
              </a:lnSpc>
              <a:buClr>
                <a:schemeClr val="folHlink"/>
              </a:buClr>
              <a:buSzPct val="80000"/>
              <a:buFont typeface="Wingdings" pitchFamily="2" charset="2"/>
              <a:buChar char="§"/>
              <a:defRPr/>
            </a:pPr>
            <a:endParaRPr lang="de-AT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530" y="11425047"/>
            <a:ext cx="2011670" cy="137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9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97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sound.orf.at/radio/stm/sendung/47857/der-tag-in-der-steiermark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ound.orf.at/radio/stm/beitrag/6746746/journal" TargetMode="Externa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steiermark.orf.at/stories/3294823/#:~:text=449%20der%20505%20getesteten%20%C3%96le,Jahre%20hindurch%20eine%20goldene%20Pr%C3%A4mierungsauszeichnun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sound.orf.at/radio/stm/sendung/47774/radio-steiermark-am-wochenend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sound.orf.at/radio/stm/sendung/47853/guten-morgen-steiermar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steiermark.orf.at/stories/3294689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steiermark.orf.at/stories/3294689/" TargetMode="External"/><Relationship Id="rId3" Type="http://schemas.openxmlformats.org/officeDocument/2006/relationships/hyperlink" Target="https://www.kleinezeitung.at/steiermark/murtal/19396409/authentisch-zu-sein-ist-das-wichtigste" TargetMode="External"/><Relationship Id="rId7" Type="http://schemas.openxmlformats.org/officeDocument/2006/relationships/hyperlink" Target="https://www.topagrar.com/oesterreich/rind/steirischer-milchviehbetrieb-sorgt-im-internet-fur-furore-20011645.html" TargetMode="External"/><Relationship Id="rId12" Type="http://schemas.openxmlformats.org/officeDocument/2006/relationships/hyperlink" Target="https://www.klippmagazin.at/spots-1/nie-zuvor-gabs-kernoel-in-so-guter-qualitaet" TargetMode="External"/><Relationship Id="rId2" Type="http://schemas.openxmlformats.org/officeDocument/2006/relationships/hyperlink" Target="https://www.topagrar.com/oesterreich/landleben/steirischer-tuftler-putzt-photovoltaik-anlage-blitzeblank-20011885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topagrar.com/oesterreich/landleben/moderne-camping-stellplatze-statt-neuer-stallplatze-20011714.html" TargetMode="External"/><Relationship Id="rId11" Type="http://schemas.openxmlformats.org/officeDocument/2006/relationships/hyperlink" Target="https://www.meinbezirk.at/steiermark/c-lokales/vier-betriebe-liefern-seit-25-jahren-bestes-kuerbiskernoel_a7173453" TargetMode="External"/><Relationship Id="rId5" Type="http://schemas.openxmlformats.org/officeDocument/2006/relationships/hyperlink" Target="https://www.topagrar.com/perspektiven/news/mit-latschenkieferlikor-neue-zielgruppen-anzapfen-20011801.html" TargetMode="External"/><Relationship Id="rId10" Type="http://schemas.openxmlformats.org/officeDocument/2006/relationships/hyperlink" Target="https://steiermark.orf.at/stories/3294823/#:~:text=449%20der%20505%20getesteten%20%C3%96le,Jahre%20hindurch%20eine%20goldene%20Pr%C3%A4mierungsauszeichnung" TargetMode="External"/><Relationship Id="rId4" Type="http://schemas.openxmlformats.org/officeDocument/2006/relationships/hyperlink" Target="https://www.topagrar.com/oesterreich/landleben/pionierin-setzt-auf-die-heilende-wirkung-von-schafwolle-20011881.html" TargetMode="External"/><Relationship Id="rId9" Type="http://schemas.openxmlformats.org/officeDocument/2006/relationships/hyperlink" Target="https://www.leibnitzaktuell.at/post/k&#252;rbiskern&#246;l-noch-nie-gab-es-so-gro&#223;artige-topqualit&#228;ten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4248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Landesprämierung </a:t>
            </a:r>
            <a:br>
              <a:rPr lang="de-DE"/>
            </a:br>
            <a:r>
              <a:rPr lang="de-DE"/>
              <a:t>Steirisches </a:t>
            </a:r>
            <a:r>
              <a:rPr lang="de-DE" dirty="0"/>
              <a:t>Kürbiskernöl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Radio Steiermark – 26. Februar, 15.14 Uhr &amp; im Journal um 17.30 Uhr</a:t>
            </a:r>
          </a:p>
        </p:txBody>
      </p:sp>
      <p:cxnSp>
        <p:nvCxnSpPr>
          <p:cNvPr id="5" name="Gerade Verbindung mit Pfeil 4"/>
          <p:cNvCxnSpPr>
            <a:cxnSpLocks/>
          </p:cNvCxnSpPr>
          <p:nvPr/>
        </p:nvCxnSpPr>
        <p:spPr bwMode="auto">
          <a:xfrm>
            <a:off x="509230" y="2878666"/>
            <a:ext cx="108250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hteck 5"/>
          <p:cNvSpPr/>
          <p:nvPr/>
        </p:nvSpPr>
        <p:spPr>
          <a:xfrm>
            <a:off x="1908660" y="2617056"/>
            <a:ext cx="35218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dirty="0">
                <a:hlinkClick r:id="rId2"/>
              </a:rPr>
              <a:t>Zum Radio-Beitrag</a:t>
            </a:r>
            <a:endParaRPr lang="de-DE" sz="2800" dirty="0"/>
          </a:p>
        </p:txBody>
      </p:sp>
      <p:pic>
        <p:nvPicPr>
          <p:cNvPr id="7" name="Grafik 6" descr="Ein Bild, das Text, Schrift, Logo, Grafiken enthält.&#10;&#10;Automatisch generierte Beschreibung">
            <a:extLst>
              <a:ext uri="{FF2B5EF4-FFF2-40B4-BE49-F238E27FC236}">
                <a16:creationId xmlns:a16="http://schemas.microsoft.com/office/drawing/2014/main" id="{26C61BFF-E7EC-0FC3-636E-F6FA04E31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857" y="2391004"/>
            <a:ext cx="3022071" cy="117852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E09EF05B-C0FC-5C37-CE74-4A0F1A60E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297" y="4441734"/>
            <a:ext cx="8617837" cy="4919812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A7087B26-A684-7CC3-7443-127F163D5497}"/>
              </a:ext>
            </a:extLst>
          </p:cNvPr>
          <p:cNvCxnSpPr>
            <a:cxnSpLocks/>
          </p:cNvCxnSpPr>
          <p:nvPr/>
        </p:nvCxnSpPr>
        <p:spPr bwMode="auto">
          <a:xfrm>
            <a:off x="509230" y="3401886"/>
            <a:ext cx="108250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hteck 8">
            <a:extLst>
              <a:ext uri="{FF2B5EF4-FFF2-40B4-BE49-F238E27FC236}">
                <a16:creationId xmlns:a16="http://schemas.microsoft.com/office/drawing/2014/main" id="{24C5B52B-942F-0DFF-B57D-F46C1BCD465B}"/>
              </a:ext>
            </a:extLst>
          </p:cNvPr>
          <p:cNvSpPr/>
          <p:nvPr/>
        </p:nvSpPr>
        <p:spPr>
          <a:xfrm>
            <a:off x="1908660" y="3140276"/>
            <a:ext cx="35218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dirty="0">
                <a:hlinkClick r:id="rId5"/>
              </a:rPr>
              <a:t>Zum Journal-Beitrag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92382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Landesprämierung </a:t>
            </a:r>
            <a:br>
              <a:rPr lang="de-DE" dirty="0"/>
            </a:br>
            <a:r>
              <a:rPr lang="de-DE" dirty="0"/>
              <a:t>Steirisches Kürbiskernöl 1/3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ORF, online – 27. Februar</a:t>
            </a:r>
          </a:p>
        </p:txBody>
      </p:sp>
      <p:cxnSp>
        <p:nvCxnSpPr>
          <p:cNvPr id="5" name="Gerade Verbindung mit Pfeil 4"/>
          <p:cNvCxnSpPr>
            <a:cxnSpLocks/>
          </p:cNvCxnSpPr>
          <p:nvPr/>
        </p:nvCxnSpPr>
        <p:spPr bwMode="auto">
          <a:xfrm>
            <a:off x="509230" y="2737990"/>
            <a:ext cx="108250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hteck 5"/>
          <p:cNvSpPr/>
          <p:nvPr/>
        </p:nvSpPr>
        <p:spPr>
          <a:xfrm>
            <a:off x="1908660" y="2476380"/>
            <a:ext cx="35218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dirty="0">
                <a:hlinkClick r:id="rId2"/>
              </a:rPr>
              <a:t>Zum Beitrag</a:t>
            </a:r>
            <a:endParaRPr lang="de-DE" sz="28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581BDD7-0186-E820-48CC-332F3C3413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" r="1"/>
          <a:stretch/>
        </p:blipFill>
        <p:spPr>
          <a:xfrm>
            <a:off x="660085" y="3567722"/>
            <a:ext cx="8281034" cy="6393774"/>
          </a:xfrm>
          <a:prstGeom prst="rect">
            <a:avLst/>
          </a:prstGeom>
        </p:spPr>
      </p:pic>
      <p:pic>
        <p:nvPicPr>
          <p:cNvPr id="4" name="Grafik 3" descr="Ein Bild, das Schrift, Grafiken, Logo, rot enthält.&#10;&#10;Automatisch generierte Beschreibung">
            <a:extLst>
              <a:ext uri="{FF2B5EF4-FFF2-40B4-BE49-F238E27FC236}">
                <a16:creationId xmlns:a16="http://schemas.microsoft.com/office/drawing/2014/main" id="{8FBCF43A-96E0-BC39-E33D-24A68CA9B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453" y="2127093"/>
            <a:ext cx="1996305" cy="8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57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1B063DE0-AF90-B387-85FF-F38B6E5504E9}"/>
              </a:ext>
            </a:extLst>
          </p:cNvPr>
          <p:cNvGrpSpPr/>
          <p:nvPr/>
        </p:nvGrpSpPr>
        <p:grpSpPr>
          <a:xfrm>
            <a:off x="660081" y="3333259"/>
            <a:ext cx="8281034" cy="8202246"/>
            <a:chOff x="660081" y="4529013"/>
            <a:chExt cx="8281034" cy="8202246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6AC17B6F-E2D4-3567-F100-87A8120FF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0081" y="4529013"/>
              <a:ext cx="8281034" cy="6267755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D528486F-4F22-1FEF-C54C-B00026016F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49341"/>
            <a:stretch/>
          </p:blipFill>
          <p:spPr>
            <a:xfrm>
              <a:off x="660081" y="10927887"/>
              <a:ext cx="8281034" cy="1803372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Landesprämierung </a:t>
            </a:r>
            <a:br>
              <a:rPr lang="de-DE" dirty="0"/>
            </a:br>
            <a:r>
              <a:rPr lang="de-DE" dirty="0"/>
              <a:t>Steirisches Kürbiskernöl 2/3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ORF, online – 27. Februar</a:t>
            </a:r>
          </a:p>
        </p:txBody>
      </p:sp>
      <p:pic>
        <p:nvPicPr>
          <p:cNvPr id="18" name="Grafik 17" descr="Ein Bild, das Schrift, Grafiken, Logo, rot enthält.&#10;&#10;Automatisch generierte Beschreibung">
            <a:extLst>
              <a:ext uri="{FF2B5EF4-FFF2-40B4-BE49-F238E27FC236}">
                <a16:creationId xmlns:a16="http://schemas.microsoft.com/office/drawing/2014/main" id="{9905EDCA-6084-2E89-1B1A-6188AA61E3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453" y="2127093"/>
            <a:ext cx="1996305" cy="8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65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Landesprämierung </a:t>
            </a:r>
            <a:br>
              <a:rPr lang="de-DE" dirty="0"/>
            </a:br>
            <a:r>
              <a:rPr lang="de-DE" dirty="0"/>
              <a:t>Steirisches Kürbiskernöl 3/3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ORF, online – 27. Februar</a:t>
            </a:r>
          </a:p>
        </p:txBody>
      </p:sp>
      <p:pic>
        <p:nvPicPr>
          <p:cNvPr id="9" name="Grafik 8" descr="Ein Bild, das Schrift, Grafiken, Logo, rot enthält.&#10;&#10;Automatisch generierte Beschreibung">
            <a:extLst>
              <a:ext uri="{FF2B5EF4-FFF2-40B4-BE49-F238E27FC236}">
                <a16:creationId xmlns:a16="http://schemas.microsoft.com/office/drawing/2014/main" id="{6C8C3B32-D1C7-3750-AE37-9D812545E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453" y="2127093"/>
            <a:ext cx="1996305" cy="853072"/>
          </a:xfrm>
          <a:prstGeom prst="rect">
            <a:avLst/>
          </a:prstGeom>
        </p:spPr>
      </p:pic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EE610C1E-E0FB-11BF-A958-EF8CB3ABEDCD}"/>
              </a:ext>
            </a:extLst>
          </p:cNvPr>
          <p:cNvGrpSpPr/>
          <p:nvPr/>
        </p:nvGrpSpPr>
        <p:grpSpPr>
          <a:xfrm>
            <a:off x="660084" y="3071629"/>
            <a:ext cx="8281034" cy="8144203"/>
            <a:chOff x="660081" y="4746275"/>
            <a:chExt cx="8281034" cy="8144203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B01DCCF2-6217-B10D-59E9-699285F13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0081" y="4746275"/>
              <a:ext cx="8281034" cy="5716045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C0DA846E-3735-2AD3-22B0-E9638E99F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0081" y="10638219"/>
              <a:ext cx="8281034" cy="2252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4312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Landesprämierung </a:t>
            </a:r>
            <a:br>
              <a:rPr lang="de-DE"/>
            </a:br>
            <a:r>
              <a:rPr lang="de-DE"/>
              <a:t>Steirisches </a:t>
            </a:r>
            <a:r>
              <a:rPr lang="de-DE" dirty="0"/>
              <a:t>Kürbiskernöl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Soundportal – 27. Februar</a:t>
            </a:r>
          </a:p>
        </p:txBody>
      </p:sp>
      <p:pic>
        <p:nvPicPr>
          <p:cNvPr id="10" name="7308FBF9">
            <a:hlinkClick r:id="" action="ppaction://media"/>
            <a:extLst>
              <a:ext uri="{FF2B5EF4-FFF2-40B4-BE49-F238E27FC236}">
                <a16:creationId xmlns:a16="http://schemas.microsoft.com/office/drawing/2014/main" id="{C19076D2-2FDF-ECE6-6640-C325841BF4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04418" y="5913310"/>
            <a:ext cx="1992364" cy="1992360"/>
          </a:xfrm>
          <a:prstGeom prst="rect">
            <a:avLst/>
          </a:prstGeom>
        </p:spPr>
      </p:pic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4558F6DF-5ED1-26C6-AE43-DA8FA520F599}"/>
              </a:ext>
            </a:extLst>
          </p:cNvPr>
          <p:cNvCxnSpPr>
            <a:cxnSpLocks/>
          </p:cNvCxnSpPr>
          <p:nvPr/>
        </p:nvCxnSpPr>
        <p:spPr bwMode="auto">
          <a:xfrm flipV="1">
            <a:off x="4739640" y="8351520"/>
            <a:ext cx="0" cy="115654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hteck 11">
            <a:extLst>
              <a:ext uri="{FF2B5EF4-FFF2-40B4-BE49-F238E27FC236}">
                <a16:creationId xmlns:a16="http://schemas.microsoft.com/office/drawing/2014/main" id="{98CBF6AA-D6DF-310D-8225-8FB2A31EB192}"/>
              </a:ext>
            </a:extLst>
          </p:cNvPr>
          <p:cNvSpPr/>
          <p:nvPr/>
        </p:nvSpPr>
        <p:spPr>
          <a:xfrm>
            <a:off x="2318310" y="9771409"/>
            <a:ext cx="49645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800" dirty="0"/>
              <a:t>Hier klicken und nachhören!</a:t>
            </a:r>
          </a:p>
        </p:txBody>
      </p:sp>
      <p:pic>
        <p:nvPicPr>
          <p:cNvPr id="17" name="Grafik 16" descr="Ein Bild, das Text, Schrift, Logo, Grafiken enthält.&#10;&#10;Automatisch generierte Beschreibung">
            <a:extLst>
              <a:ext uri="{FF2B5EF4-FFF2-40B4-BE49-F238E27FC236}">
                <a16:creationId xmlns:a16="http://schemas.microsoft.com/office/drawing/2014/main" id="{7C252603-3448-60E9-BEBB-82AA2A81E1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375" y="3430878"/>
            <a:ext cx="3982530" cy="17284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7071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Vifzack: Familie Niederl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Radio Steiermark – 22. Februar, 11.15 Uhr</a:t>
            </a:r>
          </a:p>
        </p:txBody>
      </p:sp>
      <p:cxnSp>
        <p:nvCxnSpPr>
          <p:cNvPr id="5" name="Gerade Verbindung mit Pfeil 4"/>
          <p:cNvCxnSpPr>
            <a:cxnSpLocks/>
          </p:cNvCxnSpPr>
          <p:nvPr/>
        </p:nvCxnSpPr>
        <p:spPr bwMode="auto">
          <a:xfrm>
            <a:off x="509230" y="2878666"/>
            <a:ext cx="108250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hteck 5"/>
          <p:cNvSpPr/>
          <p:nvPr/>
        </p:nvSpPr>
        <p:spPr>
          <a:xfrm>
            <a:off x="1908660" y="2617056"/>
            <a:ext cx="35218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dirty="0">
                <a:hlinkClick r:id="rId2"/>
              </a:rPr>
              <a:t>Zum Beitrag</a:t>
            </a:r>
            <a:endParaRPr lang="de-DE" sz="2800" dirty="0"/>
          </a:p>
        </p:txBody>
      </p:sp>
      <p:pic>
        <p:nvPicPr>
          <p:cNvPr id="7" name="Grafik 6" descr="Ein Bild, das Text, Schrift, Logo, Grafiken enthält.&#10;&#10;Automatisch generierte Beschreibung">
            <a:extLst>
              <a:ext uri="{FF2B5EF4-FFF2-40B4-BE49-F238E27FC236}">
                <a16:creationId xmlns:a16="http://schemas.microsoft.com/office/drawing/2014/main" id="{26C61BFF-E7EC-0FC3-636E-F6FA04E31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857" y="2391004"/>
            <a:ext cx="3022071" cy="117852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48F200B-9C5D-0F2D-A606-2B953E5B9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765" y="4527971"/>
            <a:ext cx="8991163" cy="526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500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Vollspaltenböden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Radio Steiermark – 26. Februar, 6.31 Uhr</a:t>
            </a:r>
          </a:p>
        </p:txBody>
      </p:sp>
      <p:cxnSp>
        <p:nvCxnSpPr>
          <p:cNvPr id="5" name="Gerade Verbindung mit Pfeil 4"/>
          <p:cNvCxnSpPr>
            <a:cxnSpLocks/>
          </p:cNvCxnSpPr>
          <p:nvPr/>
        </p:nvCxnSpPr>
        <p:spPr bwMode="auto">
          <a:xfrm>
            <a:off x="509230" y="2878666"/>
            <a:ext cx="108250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hteck 5"/>
          <p:cNvSpPr/>
          <p:nvPr/>
        </p:nvSpPr>
        <p:spPr>
          <a:xfrm>
            <a:off x="1908660" y="2617056"/>
            <a:ext cx="35218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dirty="0">
                <a:hlinkClick r:id="rId2"/>
              </a:rPr>
              <a:t>Zum Beitrag</a:t>
            </a:r>
            <a:endParaRPr lang="de-DE" sz="2800" dirty="0"/>
          </a:p>
        </p:txBody>
      </p:sp>
      <p:pic>
        <p:nvPicPr>
          <p:cNvPr id="7" name="Grafik 6" descr="Ein Bild, das Text, Schrift, Logo, Grafiken enthält.&#10;&#10;Automatisch generierte Beschreibung">
            <a:extLst>
              <a:ext uri="{FF2B5EF4-FFF2-40B4-BE49-F238E27FC236}">
                <a16:creationId xmlns:a16="http://schemas.microsoft.com/office/drawing/2014/main" id="{26C61BFF-E7EC-0FC3-636E-F6FA04E31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857" y="2391004"/>
            <a:ext cx="3022071" cy="117852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16359A0-CB86-75E5-8DDC-AEA3E544F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0" y="4301918"/>
            <a:ext cx="8431889" cy="622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209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Vollspaltenböden 1/2 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ORF, online – 26. Februar</a:t>
            </a:r>
          </a:p>
        </p:txBody>
      </p:sp>
      <p:cxnSp>
        <p:nvCxnSpPr>
          <p:cNvPr id="5" name="Gerade Verbindung mit Pfeil 4"/>
          <p:cNvCxnSpPr>
            <a:cxnSpLocks/>
          </p:cNvCxnSpPr>
          <p:nvPr/>
        </p:nvCxnSpPr>
        <p:spPr bwMode="auto">
          <a:xfrm>
            <a:off x="509230" y="2737990"/>
            <a:ext cx="108250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hteck 5"/>
          <p:cNvSpPr/>
          <p:nvPr/>
        </p:nvSpPr>
        <p:spPr>
          <a:xfrm>
            <a:off x="1908660" y="2476380"/>
            <a:ext cx="35218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dirty="0">
                <a:hlinkClick r:id="rId2"/>
              </a:rPr>
              <a:t>Zum Beitrag</a:t>
            </a:r>
            <a:endParaRPr lang="de-DE" sz="2800" dirty="0"/>
          </a:p>
        </p:txBody>
      </p:sp>
      <p:pic>
        <p:nvPicPr>
          <p:cNvPr id="9" name="Grafik 8" descr="Ein Bild, das Schrift, Grafiken, Logo, rot enthält.&#10;&#10;Automatisch generierte Beschreibung">
            <a:extLst>
              <a:ext uri="{FF2B5EF4-FFF2-40B4-BE49-F238E27FC236}">
                <a16:creationId xmlns:a16="http://schemas.microsoft.com/office/drawing/2014/main" id="{6C8C3B32-D1C7-3750-AE37-9D812545ED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802" y="2141053"/>
            <a:ext cx="2338317" cy="999223"/>
          </a:xfrm>
          <a:prstGeom prst="rect">
            <a:avLst/>
          </a:prstGeom>
        </p:spPr>
      </p:pic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07F43845-F734-208F-1B2E-06BB647BDC27}"/>
              </a:ext>
            </a:extLst>
          </p:cNvPr>
          <p:cNvGrpSpPr/>
          <p:nvPr/>
        </p:nvGrpSpPr>
        <p:grpSpPr>
          <a:xfrm>
            <a:off x="509230" y="3360453"/>
            <a:ext cx="8455335" cy="8196559"/>
            <a:chOff x="509230" y="3571467"/>
            <a:chExt cx="8455335" cy="8196559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2B69C91D-667F-8FFC-BD5D-BDE675942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2676" y="3571467"/>
              <a:ext cx="8431889" cy="5585059"/>
            </a:xfrm>
            <a:prstGeom prst="rect">
              <a:avLst/>
            </a:prstGeom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81D5E1A4-6241-E3AB-3049-7AFAB7F244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9230" y="9299588"/>
              <a:ext cx="8431889" cy="1099475"/>
            </a:xfrm>
            <a:prstGeom prst="rect">
              <a:avLst/>
            </a:prstGeom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AB133B92-B7AB-A6EF-479D-770A1CF46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9230" y="10566764"/>
              <a:ext cx="8455335" cy="12012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4960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Vollspaltenböden 2/2 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ORF, online – 26. Februar</a:t>
            </a:r>
          </a:p>
        </p:txBody>
      </p:sp>
      <p:pic>
        <p:nvPicPr>
          <p:cNvPr id="9" name="Grafik 8" descr="Ein Bild, das Schrift, Grafiken, Logo, rot enthält.&#10;&#10;Automatisch generierte Beschreibung">
            <a:extLst>
              <a:ext uri="{FF2B5EF4-FFF2-40B4-BE49-F238E27FC236}">
                <a16:creationId xmlns:a16="http://schemas.microsoft.com/office/drawing/2014/main" id="{6C8C3B32-D1C7-3750-AE37-9D812545E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799" y="2457578"/>
            <a:ext cx="2338317" cy="99922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36C3023-8049-CD92-5FD3-27B09A667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76" y="4424594"/>
            <a:ext cx="8408440" cy="625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64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898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Landesprämierung</a:t>
            </a:r>
            <a:br>
              <a:rPr lang="de-DE" dirty="0"/>
            </a:br>
            <a:r>
              <a:rPr lang="de-DE" dirty="0"/>
              <a:t>Steirisches Kürbiskernöl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Kleine Zeitung – 27. Februar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9959049-1EDD-8FA5-A955-268D08204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4856853"/>
            <a:ext cx="8743950" cy="4105275"/>
          </a:xfrm>
          <a:prstGeom prst="rect">
            <a:avLst/>
          </a:prstGeom>
        </p:spPr>
      </p:pic>
      <p:pic>
        <p:nvPicPr>
          <p:cNvPr id="9" name="Grafik 8" descr="Ein Bild, das Text, Schrift, Grafiken, rot enthält.&#10;&#10;Automatisch generierte Beschreibung">
            <a:extLst>
              <a:ext uri="{FF2B5EF4-FFF2-40B4-BE49-F238E27FC236}">
                <a16:creationId xmlns:a16="http://schemas.microsoft.com/office/drawing/2014/main" id="{0B73DA01-B662-F51F-3716-9591C4B5A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75" y="2114733"/>
            <a:ext cx="2286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22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Landesprämierung</a:t>
            </a:r>
            <a:br>
              <a:rPr lang="de-DE" dirty="0"/>
            </a:br>
            <a:r>
              <a:rPr lang="de-DE" dirty="0"/>
              <a:t>Steirisches Kürbiskernöl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Kronen Zeitung – 27. Februar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E629562-42F2-1797-81D1-059137EC3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84" y="2560060"/>
            <a:ext cx="6718393" cy="9031925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E56A2B93-ACB9-E014-FFFB-B33FB68B359C}"/>
              </a:ext>
            </a:extLst>
          </p:cNvPr>
          <p:cNvSpPr/>
          <p:nvPr/>
        </p:nvSpPr>
        <p:spPr>
          <a:xfrm>
            <a:off x="2777067" y="5317067"/>
            <a:ext cx="4724400" cy="6366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3E9331B4-51F5-B45E-A0CA-5541D84CA9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467" y="2063573"/>
            <a:ext cx="1496568" cy="1387681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CED4FCD-01B7-7BBA-4C9D-9488BB35E4F7}"/>
              </a:ext>
            </a:extLst>
          </p:cNvPr>
          <p:cNvSpPr txBox="1"/>
          <p:nvPr/>
        </p:nvSpPr>
        <p:spPr>
          <a:xfrm>
            <a:off x="660084" y="5317067"/>
            <a:ext cx="5144971" cy="62114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9793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Vollspaltenböden 1/2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Kleine Zeitung – 27. Februar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2B53082-8100-3E44-0CC8-85A7FA5FE2C7}"/>
              </a:ext>
            </a:extLst>
          </p:cNvPr>
          <p:cNvSpPr/>
          <p:nvPr/>
        </p:nvSpPr>
        <p:spPr>
          <a:xfrm>
            <a:off x="169333" y="6828037"/>
            <a:ext cx="4631267" cy="3335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69F7B53-C0DF-2135-7E5D-1A63A2360B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125"/>
          <a:stretch/>
        </p:blipFill>
        <p:spPr>
          <a:xfrm>
            <a:off x="870531" y="3687293"/>
            <a:ext cx="8561336" cy="6519534"/>
          </a:xfrm>
          <a:prstGeom prst="rect">
            <a:avLst/>
          </a:prstGeom>
        </p:spPr>
      </p:pic>
      <p:pic>
        <p:nvPicPr>
          <p:cNvPr id="9" name="Grafik 8" descr="Ein Bild, das Text, Schrift, Grafiken, rot enthält.&#10;&#10;Automatisch generierte Beschreibung">
            <a:extLst>
              <a:ext uri="{FF2B5EF4-FFF2-40B4-BE49-F238E27FC236}">
                <a16:creationId xmlns:a16="http://schemas.microsoft.com/office/drawing/2014/main" id="{E6D42BDE-C5CF-153B-D859-CD6B9E393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81" y="2114733"/>
            <a:ext cx="2286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36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Vollspaltenböden 2/2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Kleine Zeitung – 27. Februar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2B53082-8100-3E44-0CC8-85A7FA5FE2C7}"/>
              </a:ext>
            </a:extLst>
          </p:cNvPr>
          <p:cNvSpPr/>
          <p:nvPr/>
        </p:nvSpPr>
        <p:spPr>
          <a:xfrm>
            <a:off x="169333" y="6828037"/>
            <a:ext cx="4631267" cy="3335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998CA5D-0B03-FEFF-5B2D-ADB0997DBD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7"/>
          <a:stretch/>
        </p:blipFill>
        <p:spPr>
          <a:xfrm>
            <a:off x="169348" y="3738092"/>
            <a:ext cx="4205986" cy="6425812"/>
          </a:xfrm>
          <a:prstGeom prst="rect">
            <a:avLst/>
          </a:prstGeom>
        </p:spPr>
      </p:pic>
      <p:pic>
        <p:nvPicPr>
          <p:cNvPr id="5" name="Grafik 4" descr="Ein Bild, das Text, Schrift, Grafiken, rot enthält.&#10;&#10;Automatisch generierte Beschreibung">
            <a:extLst>
              <a:ext uri="{FF2B5EF4-FFF2-40B4-BE49-F238E27FC236}">
                <a16:creationId xmlns:a16="http://schemas.microsoft.com/office/drawing/2014/main" id="{06D01E8A-0236-5E9D-BD6D-1929D869B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75" y="2114733"/>
            <a:ext cx="2286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60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Vifzack 2025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Steirerin – 28. Februar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2B53082-8100-3E44-0CC8-85A7FA5FE2C7}"/>
              </a:ext>
            </a:extLst>
          </p:cNvPr>
          <p:cNvSpPr/>
          <p:nvPr/>
        </p:nvSpPr>
        <p:spPr>
          <a:xfrm>
            <a:off x="169333" y="6828037"/>
            <a:ext cx="4631267" cy="3335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D91DBF5-6E8D-D5AA-F844-BCA36EC50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966" y="4831573"/>
            <a:ext cx="4631267" cy="5328559"/>
          </a:xfrm>
          <a:prstGeom prst="rect">
            <a:avLst/>
          </a:prstGeom>
        </p:spPr>
      </p:pic>
      <p:pic>
        <p:nvPicPr>
          <p:cNvPr id="8" name="Grafik 7" descr="Ein Bild, das Schrift, Grafiken, Grafikdesign, Text enthält.&#10;&#10;Automatisch generierte Beschreibung">
            <a:extLst>
              <a:ext uri="{FF2B5EF4-FFF2-40B4-BE49-F238E27FC236}">
                <a16:creationId xmlns:a16="http://schemas.microsoft.com/office/drawing/2014/main" id="{D28450CE-34B5-BAE9-19EB-D031D4856E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149" y="2270039"/>
            <a:ext cx="3237970" cy="77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76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Chinakohlspende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Steirerin – März 2025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88D0495-7C7E-4341-444E-047BAE23A9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5" r="10972" b="10407"/>
          <a:stretch/>
        </p:blipFill>
        <p:spPr bwMode="auto">
          <a:xfrm>
            <a:off x="2722418" y="3258136"/>
            <a:ext cx="4156363" cy="7500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 descr="Ein Bild, das Schrift, Grafiken, Grafikdesign, Text enthält.&#10;&#10;Automatisch generierte Beschreibung">
            <a:extLst>
              <a:ext uri="{FF2B5EF4-FFF2-40B4-BE49-F238E27FC236}">
                <a16:creationId xmlns:a16="http://schemas.microsoft.com/office/drawing/2014/main" id="{A6DD1C4C-1FC1-9BB3-519D-D6E24A16B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804" y="2130479"/>
            <a:ext cx="2731511" cy="65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806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Vifzack 2025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Weekend Magazin – 20./21. Februar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6F9F59-1895-855C-AD68-5A2313E469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9" t="1969" r="13959" b="6837"/>
          <a:stretch/>
        </p:blipFill>
        <p:spPr bwMode="auto">
          <a:xfrm rot="16200000">
            <a:off x="1865436" y="2601092"/>
            <a:ext cx="5883644" cy="893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72B53082-8100-3E44-0CC8-85A7FA5FE2C7}"/>
              </a:ext>
            </a:extLst>
          </p:cNvPr>
          <p:cNvSpPr/>
          <p:nvPr/>
        </p:nvSpPr>
        <p:spPr>
          <a:xfrm>
            <a:off x="169333" y="6828037"/>
            <a:ext cx="4631267" cy="3335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 descr="Ein Bild, das Text, Schrift, Logo, Grafiken enthält.&#10;&#10;Automatisch generierte Beschreibung">
            <a:extLst>
              <a:ext uri="{FF2B5EF4-FFF2-40B4-BE49-F238E27FC236}">
                <a16:creationId xmlns:a16="http://schemas.microsoft.com/office/drawing/2014/main" id="{D4F99E64-41C1-5A5E-9D5F-ADE8AA1DF1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247" y="2322054"/>
            <a:ext cx="3629374" cy="93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242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8455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Steirisches Kürbiskernöl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Der Grazer – 23. Februar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5D73338-A366-5307-9A30-AFD1803B3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574" y="3104620"/>
            <a:ext cx="2887029" cy="7781954"/>
          </a:xfrm>
          <a:prstGeom prst="rect">
            <a:avLst/>
          </a:prstGeom>
        </p:spPr>
      </p:pic>
      <p:pic>
        <p:nvPicPr>
          <p:cNvPr id="8" name="Grafik 7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FD3AE1B5-246D-6F94-AFFE-506BA18CB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043" y="2285047"/>
            <a:ext cx="2958146" cy="81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74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13021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Chinakohl-Spende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Landwirtschaftliches Wochenblatt – 21. Februar</a:t>
            </a:r>
          </a:p>
        </p:txBody>
      </p:sp>
      <p:pic>
        <p:nvPicPr>
          <p:cNvPr id="6" name="Grafik 5" descr="Ein Bild, das Text, Zeitung, Veröffentlichung, Zeitungspapier enthält.&#10;&#10;Automatisch generierte Beschreibung">
            <a:extLst>
              <a:ext uri="{FF2B5EF4-FFF2-40B4-BE49-F238E27FC236}">
                <a16:creationId xmlns:a16="http://schemas.microsoft.com/office/drawing/2014/main" id="{9284D2C6-8091-83AF-8452-5C146403A5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2021" r="13121" b="3138"/>
          <a:stretch/>
        </p:blipFill>
        <p:spPr>
          <a:xfrm rot="16200000">
            <a:off x="2260599" y="2513316"/>
            <a:ext cx="5080001" cy="8460766"/>
          </a:xfrm>
          <a:prstGeom prst="rect">
            <a:avLst/>
          </a:prstGeom>
        </p:spPr>
      </p:pic>
      <p:pic>
        <p:nvPicPr>
          <p:cNvPr id="9" name="Grafik 8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9C957406-F11A-DAEE-847D-F0CF49B04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99" y="2322673"/>
            <a:ext cx="3417583" cy="87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072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3799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Online Medien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KW 9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27713" y="2662173"/>
            <a:ext cx="852262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Vifzack 2025:</a:t>
            </a:r>
          </a:p>
          <a:p>
            <a:r>
              <a:rPr lang="de-DE" dirty="0"/>
              <a:t>Top </a:t>
            </a:r>
            <a:r>
              <a:rPr lang="de-DE" dirty="0" err="1"/>
              <a:t>Agrar</a:t>
            </a:r>
            <a:r>
              <a:rPr lang="de-DE" dirty="0"/>
              <a:t>, Thomas Windisch, online – 26. Februar: </a:t>
            </a:r>
            <a:r>
              <a:rPr lang="de-DE" dirty="0">
                <a:hlinkClick r:id="rId2"/>
              </a:rPr>
              <a:t>zum Beitrag </a:t>
            </a:r>
            <a:endParaRPr lang="de-DE" dirty="0"/>
          </a:p>
          <a:p>
            <a:r>
              <a:rPr lang="de-DE" dirty="0"/>
              <a:t>Kleine Zeitung, Murau/Murtal, online – 25. Februar: </a:t>
            </a:r>
            <a:r>
              <a:rPr lang="de-DE" dirty="0">
                <a:hlinkClick r:id="rId3"/>
              </a:rPr>
              <a:t>zum Beitrag</a:t>
            </a:r>
            <a:endParaRPr lang="de-DE" dirty="0"/>
          </a:p>
          <a:p>
            <a:r>
              <a:rPr lang="de-DE" dirty="0"/>
              <a:t>Top </a:t>
            </a:r>
            <a:r>
              <a:rPr lang="de-DE" dirty="0" err="1"/>
              <a:t>Agrar</a:t>
            </a:r>
            <a:r>
              <a:rPr lang="de-DE" dirty="0"/>
              <a:t>, Karina Neuhold, online – 26. Februar: </a:t>
            </a:r>
            <a:r>
              <a:rPr lang="de-DE" dirty="0">
                <a:hlinkClick r:id="rId4"/>
              </a:rPr>
              <a:t>zum Beitrag </a:t>
            </a:r>
            <a:endParaRPr lang="de-DE" dirty="0"/>
          </a:p>
          <a:p>
            <a:r>
              <a:rPr lang="de-DE" dirty="0"/>
              <a:t>Top </a:t>
            </a:r>
            <a:r>
              <a:rPr lang="de-DE" dirty="0" err="1"/>
              <a:t>Agrar</a:t>
            </a:r>
            <a:r>
              <a:rPr lang="de-DE" dirty="0"/>
              <a:t>, Stefan Lendl, online – 23. Februar: </a:t>
            </a:r>
            <a:r>
              <a:rPr lang="de-DE" dirty="0">
                <a:hlinkClick r:id="rId5"/>
              </a:rPr>
              <a:t>zum Beitrag</a:t>
            </a:r>
            <a:endParaRPr lang="de-DE" dirty="0"/>
          </a:p>
          <a:p>
            <a:r>
              <a:rPr lang="de-DE" dirty="0"/>
              <a:t>Top </a:t>
            </a:r>
            <a:r>
              <a:rPr lang="de-DE" dirty="0" err="1"/>
              <a:t>Agrar</a:t>
            </a:r>
            <a:r>
              <a:rPr lang="de-DE" dirty="0"/>
              <a:t>, Familie Feldhofer, online – 17. Februar: </a:t>
            </a:r>
            <a:r>
              <a:rPr lang="de-DE" dirty="0">
                <a:hlinkClick r:id="rId6"/>
              </a:rPr>
              <a:t>zum Beitrag</a:t>
            </a:r>
            <a:endParaRPr lang="de-DE" dirty="0"/>
          </a:p>
          <a:p>
            <a:r>
              <a:rPr lang="de-DE" dirty="0"/>
              <a:t>Top </a:t>
            </a:r>
            <a:r>
              <a:rPr lang="de-DE" dirty="0" err="1"/>
              <a:t>Agrar</a:t>
            </a:r>
            <a:r>
              <a:rPr lang="de-DE" dirty="0"/>
              <a:t>, Verena </a:t>
            </a:r>
            <a:r>
              <a:rPr lang="de-DE" dirty="0" err="1"/>
              <a:t>Schöllauf</a:t>
            </a:r>
            <a:r>
              <a:rPr lang="de-DE" dirty="0"/>
              <a:t> &amp; Bernhard Moitzi, online – 18. Februar: </a:t>
            </a:r>
            <a:r>
              <a:rPr lang="de-DE" dirty="0">
                <a:hlinkClick r:id="rId7"/>
              </a:rPr>
              <a:t>zum Beitrag</a:t>
            </a:r>
            <a:endParaRPr lang="de-DE" dirty="0"/>
          </a:p>
          <a:p>
            <a:endParaRPr lang="de-DE" dirty="0"/>
          </a:p>
          <a:p>
            <a:r>
              <a:rPr lang="de-DE" b="1" dirty="0"/>
              <a:t>Vollspaltenböden:</a:t>
            </a:r>
          </a:p>
          <a:p>
            <a:r>
              <a:rPr lang="de-DE" dirty="0"/>
              <a:t>ORF, online – 26. Februar: </a:t>
            </a:r>
            <a:r>
              <a:rPr lang="de-DE" dirty="0">
                <a:hlinkClick r:id="rId8"/>
              </a:rPr>
              <a:t>zum Beitrag</a:t>
            </a:r>
            <a:endParaRPr lang="de-DE" dirty="0"/>
          </a:p>
          <a:p>
            <a:endParaRPr lang="de-DE" dirty="0"/>
          </a:p>
          <a:p>
            <a:r>
              <a:rPr lang="de-DE" b="1" dirty="0"/>
              <a:t>Landesprämierung Steirisches Kürbiskernöl:</a:t>
            </a:r>
          </a:p>
          <a:p>
            <a:r>
              <a:rPr lang="de-DE" dirty="0"/>
              <a:t>Leibnitz Aktuell – 26. Februar: </a:t>
            </a:r>
            <a:r>
              <a:rPr lang="de-DE" dirty="0">
                <a:hlinkClick r:id="rId9"/>
              </a:rPr>
              <a:t>zum Beitrag</a:t>
            </a:r>
            <a:endParaRPr lang="de-DE" dirty="0"/>
          </a:p>
          <a:p>
            <a:r>
              <a:rPr lang="de-DE" dirty="0"/>
              <a:t>ORF, online – 26. Februar: </a:t>
            </a:r>
            <a:r>
              <a:rPr lang="de-DE" dirty="0">
                <a:hlinkClick r:id="rId10"/>
              </a:rPr>
              <a:t>zum Beitrag</a:t>
            </a:r>
            <a:endParaRPr lang="de-DE" dirty="0"/>
          </a:p>
          <a:p>
            <a:r>
              <a:rPr lang="de-DE" dirty="0"/>
              <a:t>Woche, online – 26. Februar: </a:t>
            </a:r>
            <a:r>
              <a:rPr lang="de-DE" dirty="0">
                <a:hlinkClick r:id="rId11"/>
              </a:rPr>
              <a:t>zum Beitrag</a:t>
            </a:r>
            <a:endParaRPr lang="de-DE" dirty="0"/>
          </a:p>
          <a:p>
            <a:r>
              <a:rPr lang="de-DE" dirty="0"/>
              <a:t>Klipp, online – 27. Februar: </a:t>
            </a:r>
            <a:r>
              <a:rPr lang="de-DE" dirty="0">
                <a:hlinkClick r:id="rId12"/>
              </a:rPr>
              <a:t>zum Beitrag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8775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470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24F6BE0C-6458-8DEF-8CDD-F307D0FB131F}"/>
              </a:ext>
            </a:extLst>
          </p:cNvPr>
          <p:cNvGrpSpPr/>
          <p:nvPr/>
        </p:nvGrpSpPr>
        <p:grpSpPr>
          <a:xfrm>
            <a:off x="660084" y="2230832"/>
            <a:ext cx="6197281" cy="9442455"/>
            <a:chOff x="863919" y="2061500"/>
            <a:chExt cx="5353051" cy="8156148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9AFB7A9F-C1C2-8277-648D-8E32B667F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3919" y="2061500"/>
              <a:ext cx="5353050" cy="7410450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B5C2A4A1-1900-A438-B7D8-3B210A275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3920" y="9641747"/>
              <a:ext cx="5353050" cy="575901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Post der Woche:</a:t>
            </a:r>
            <a:br>
              <a:rPr lang="de-DE" dirty="0"/>
            </a:br>
            <a:r>
              <a:rPr lang="de-DE" dirty="0"/>
              <a:t>Facebook, LK Steiermark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Facebook, LWK Steiermark – KW 9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038" y="2061500"/>
            <a:ext cx="1325995" cy="128027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4ED81FC-2483-B7CA-BD3F-EE2521B959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06361">
            <a:off x="5824364" y="6971563"/>
            <a:ext cx="3114675" cy="16383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8294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Post der Woche:</a:t>
            </a:r>
            <a:br>
              <a:rPr lang="de-DE" dirty="0"/>
            </a:br>
            <a:r>
              <a:rPr lang="de-DE" dirty="0"/>
              <a:t>Facebook, Steirische Lebensmittel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Facebook, Steirische Lebensmittel – KW 9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038" y="2061500"/>
            <a:ext cx="1325995" cy="1280271"/>
          </a:xfrm>
          <a:prstGeom prst="rect">
            <a:avLst/>
          </a:prstGeom>
        </p:spPr>
      </p:pic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36A27CCF-A820-68C4-77F0-D98FD5CF197C}"/>
              </a:ext>
            </a:extLst>
          </p:cNvPr>
          <p:cNvGrpSpPr/>
          <p:nvPr/>
        </p:nvGrpSpPr>
        <p:grpSpPr>
          <a:xfrm>
            <a:off x="660084" y="2327589"/>
            <a:ext cx="6679672" cy="9163803"/>
            <a:chOff x="2128837" y="3124200"/>
            <a:chExt cx="5343525" cy="7330751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BFB61110-B91A-C398-1296-D0F3CF34A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28837" y="3124200"/>
              <a:ext cx="5343525" cy="6553200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5C3CF834-17F5-6D92-CFA9-AE4D04888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837" y="9878039"/>
              <a:ext cx="5343525" cy="576912"/>
            </a:xfrm>
            <a:prstGeom prst="rect">
              <a:avLst/>
            </a:prstGeom>
          </p:spPr>
        </p:pic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id="{CFDBDDB6-FA4C-CA56-000A-1614574677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7018">
            <a:off x="6015193" y="7478636"/>
            <a:ext cx="3105150" cy="16573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02904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Post der Woche:</a:t>
            </a:r>
            <a:br>
              <a:rPr lang="de-DE" dirty="0"/>
            </a:br>
            <a:r>
              <a:rPr lang="de-DE" dirty="0"/>
              <a:t>Instagram, Steirische Landwirtschaft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0084" y="12160368"/>
            <a:ext cx="5760720" cy="386388"/>
          </a:xfrm>
        </p:spPr>
        <p:txBody>
          <a:bodyPr/>
          <a:lstStyle/>
          <a:p>
            <a:r>
              <a:rPr lang="de-DE" dirty="0"/>
              <a:t>Instagram, Steirische Landwirtschaft – KW 9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462" y="2006080"/>
            <a:ext cx="1402136" cy="1402136"/>
          </a:xfrm>
          <a:prstGeom prst="rect">
            <a:avLst/>
          </a:prstGeom>
        </p:spPr>
      </p:pic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3EA6C63D-50D3-BFDD-7866-AD33A3D6C535}"/>
              </a:ext>
            </a:extLst>
          </p:cNvPr>
          <p:cNvGrpSpPr/>
          <p:nvPr/>
        </p:nvGrpSpPr>
        <p:grpSpPr>
          <a:xfrm>
            <a:off x="797136" y="2006080"/>
            <a:ext cx="4817773" cy="9864187"/>
            <a:chOff x="847936" y="2006080"/>
            <a:chExt cx="5069948" cy="10380505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8DCB3F1E-1425-F5F7-06DD-25A4BE947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7937" y="2006080"/>
              <a:ext cx="5069947" cy="6327846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FDB4D28F-5092-D6FB-B911-40EECCA8D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7937" y="8464741"/>
              <a:ext cx="5069947" cy="2838514"/>
            </a:xfrm>
            <a:prstGeom prst="rect">
              <a:avLst/>
            </a:prstGeom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46AA9C41-CA48-C179-CCF4-05AD49BC0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7936" y="11408460"/>
              <a:ext cx="5069947" cy="978125"/>
            </a:xfrm>
            <a:prstGeom prst="rect">
              <a:avLst/>
            </a:prstGeom>
          </p:spPr>
        </p:pic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5D45A071-06B3-08DB-A783-30C5F419BA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62566">
            <a:off x="4805263" y="5854945"/>
            <a:ext cx="3665748" cy="17605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106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4">
      <a:dk1>
        <a:sysClr val="windowText" lastClr="000000"/>
      </a:dk1>
      <a:lt1>
        <a:sysClr val="window" lastClr="FFFFFF"/>
      </a:lt1>
      <a:dk2>
        <a:srgbClr val="ADBF51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393</Words>
  <Application>Microsoft Office PowerPoint</Application>
  <PresentationFormat>A3-Papier (297 x 420 mm)</PresentationFormat>
  <Paragraphs>71</Paragraphs>
  <Slides>28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4" baseType="lpstr">
      <vt:lpstr>Arial</vt:lpstr>
      <vt:lpstr>Bahnschrift</vt:lpstr>
      <vt:lpstr>Calibri</vt:lpstr>
      <vt:lpstr>Handscript</vt:lpstr>
      <vt:lpstr>Wingdings</vt:lpstr>
      <vt:lpstr>Office</vt:lpstr>
      <vt:lpstr>PowerPoint-Präsentation</vt:lpstr>
      <vt:lpstr>Landesprämierung  Steirisches Kürbiskernöl</vt:lpstr>
      <vt:lpstr>Landesprämierung  Steirisches Kürbiskernöl 1/3</vt:lpstr>
      <vt:lpstr>Landesprämierung  Steirisches Kürbiskernöl 2/3</vt:lpstr>
      <vt:lpstr>Landesprämierung  Steirisches Kürbiskernöl 3/3</vt:lpstr>
      <vt:lpstr>Landesprämierung  Steirisches Kürbiskernöl</vt:lpstr>
      <vt:lpstr>Vifzack: Familie Niederl</vt:lpstr>
      <vt:lpstr>Vollspaltenböden</vt:lpstr>
      <vt:lpstr>Vollspaltenböden 1/2 </vt:lpstr>
      <vt:lpstr>Vollspaltenböden 2/2 </vt:lpstr>
      <vt:lpstr>PowerPoint-Präsentation</vt:lpstr>
      <vt:lpstr>Landesprämierung Steirisches Kürbiskernöl</vt:lpstr>
      <vt:lpstr>Landesprämierung Steirisches Kürbiskernöl</vt:lpstr>
      <vt:lpstr>Vollspaltenböden 1/2</vt:lpstr>
      <vt:lpstr>Vollspaltenböden 2/2</vt:lpstr>
      <vt:lpstr>Vifzack 2025</vt:lpstr>
      <vt:lpstr>Chinakohlspende</vt:lpstr>
      <vt:lpstr>Vifzack 2025</vt:lpstr>
      <vt:lpstr>PowerPoint-Präsentation</vt:lpstr>
      <vt:lpstr>Steirisches Kürbiskernöl</vt:lpstr>
      <vt:lpstr>PowerPoint-Präsentation</vt:lpstr>
      <vt:lpstr>Chinakohl-Spende</vt:lpstr>
      <vt:lpstr>PowerPoint-Präsentation</vt:lpstr>
      <vt:lpstr>Online Medien</vt:lpstr>
      <vt:lpstr>PowerPoint-Präsentation</vt:lpstr>
      <vt:lpstr>Post der Woche: Facebook, LK Steiermark</vt:lpstr>
      <vt:lpstr>Post der Woche: Facebook, Steirische Lebensmittel</vt:lpstr>
      <vt:lpstr>Post der Woche: Instagram, Steirische Landwirtschaft</vt:lpstr>
    </vt:vector>
  </TitlesOfParts>
  <Company>Landwirtschaftskammer Steiermark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Ully Nina</dc:creator>
  <cp:lastModifiedBy>Lang Isabella</cp:lastModifiedBy>
  <cp:revision>1618</cp:revision>
  <cp:lastPrinted>2025-02-27T08:55:42Z</cp:lastPrinted>
  <dcterms:created xsi:type="dcterms:W3CDTF">2024-01-18T14:44:28Z</dcterms:created>
  <dcterms:modified xsi:type="dcterms:W3CDTF">2025-02-28T11:11:16Z</dcterms:modified>
</cp:coreProperties>
</file>